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62"/>
  </p:sldMasterIdLst>
  <p:notesMasterIdLst>
    <p:notesMasterId r:id="rId202"/>
  </p:notesMasterIdLst>
  <p:handoutMasterIdLst>
    <p:handoutMasterId r:id="rId203"/>
  </p:handoutMasterIdLst>
  <p:sldIdLst>
    <p:sldId id="1040" r:id="rId163"/>
    <p:sldId id="1008" r:id="rId164"/>
    <p:sldId id="1014" r:id="rId165"/>
    <p:sldId id="1046" r:id="rId166"/>
    <p:sldId id="1047" r:id="rId167"/>
    <p:sldId id="1097" r:id="rId168"/>
    <p:sldId id="1110" r:id="rId169"/>
    <p:sldId id="1109" r:id="rId170"/>
    <p:sldId id="1048" r:id="rId171"/>
    <p:sldId id="887" r:id="rId172"/>
    <p:sldId id="1111" r:id="rId173"/>
    <p:sldId id="1050" r:id="rId174"/>
    <p:sldId id="1049" r:id="rId175"/>
    <p:sldId id="1052" r:id="rId176"/>
    <p:sldId id="1114" r:id="rId177"/>
    <p:sldId id="1117" r:id="rId178"/>
    <p:sldId id="1118" r:id="rId179"/>
    <p:sldId id="1116" r:id="rId180"/>
    <p:sldId id="1115" r:id="rId181"/>
    <p:sldId id="1120" r:id="rId182"/>
    <p:sldId id="1119" r:id="rId183"/>
    <p:sldId id="1121" r:id="rId184"/>
    <p:sldId id="1108" r:id="rId185"/>
    <p:sldId id="889" r:id="rId186"/>
    <p:sldId id="1101" r:id="rId187"/>
    <p:sldId id="1123" r:id="rId188"/>
    <p:sldId id="1122" r:id="rId189"/>
    <p:sldId id="1124" r:id="rId190"/>
    <p:sldId id="891" r:id="rId191"/>
    <p:sldId id="1125" r:id="rId192"/>
    <p:sldId id="1078" r:id="rId193"/>
    <p:sldId id="1089" r:id="rId194"/>
    <p:sldId id="1128" r:id="rId195"/>
    <p:sldId id="1129" r:id="rId196"/>
    <p:sldId id="1092" r:id="rId197"/>
    <p:sldId id="1094" r:id="rId198"/>
    <p:sldId id="1095" r:id="rId199"/>
    <p:sldId id="1076" r:id="rId200"/>
    <p:sldId id="892" r:id="rId20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CC"/>
    <a:srgbClr val="0000FF"/>
    <a:srgbClr val="8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5" autoAdjust="0"/>
    <p:restoredTop sz="94660"/>
  </p:normalViewPr>
  <p:slideViewPr>
    <p:cSldViewPr snapToGrid="0">
      <p:cViewPr>
        <p:scale>
          <a:sx n="85" d="100"/>
          <a:sy n="85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slide" Target="slides/slide8.xml"/><Relationship Id="rId191" Type="http://schemas.openxmlformats.org/officeDocument/2006/relationships/slide" Target="slides/slide29.xml"/><Relationship Id="rId205" Type="http://schemas.openxmlformats.org/officeDocument/2006/relationships/viewProps" Target="view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slide" Target="slides/slide1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slide" Target="slides/slide9.xml"/><Relationship Id="rId192" Type="http://schemas.openxmlformats.org/officeDocument/2006/relationships/slide" Target="slides/slide30.xml"/><Relationship Id="rId206" Type="http://schemas.openxmlformats.org/officeDocument/2006/relationships/theme" Target="theme/theme1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slide" Target="slides/slide20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slide" Target="slides/slide10.xml"/><Relationship Id="rId193" Type="http://schemas.openxmlformats.org/officeDocument/2006/relationships/slide" Target="slides/slide31.xml"/><Relationship Id="rId207" Type="http://schemas.openxmlformats.org/officeDocument/2006/relationships/tableStyles" Target="tableStyles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slideMaster" Target="slideMasters/slideMaster1.xml"/><Relationship Id="rId183" Type="http://schemas.openxmlformats.org/officeDocument/2006/relationships/slide" Target="slides/slide21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16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11.xml"/><Relationship Id="rId194" Type="http://schemas.openxmlformats.org/officeDocument/2006/relationships/slide" Target="slides/slide32.xml"/><Relationship Id="rId199" Type="http://schemas.openxmlformats.org/officeDocument/2006/relationships/slide" Target="slides/slide37.xml"/><Relationship Id="rId203" Type="http://schemas.openxmlformats.org/officeDocument/2006/relationships/handoutMaster" Target="handoutMasters/handoutMaster1.xml"/><Relationship Id="rId208" Type="http://schemas.microsoft.com/office/2015/10/relationships/revisionInfo" Target="revisionInfo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6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.xml"/><Relationship Id="rId184" Type="http://schemas.openxmlformats.org/officeDocument/2006/relationships/slide" Target="slides/slide22.xml"/><Relationship Id="rId189" Type="http://schemas.openxmlformats.org/officeDocument/2006/relationships/slide" Target="slides/slide27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12.xml"/><Relationship Id="rId179" Type="http://schemas.openxmlformats.org/officeDocument/2006/relationships/slide" Target="slides/slide17.xml"/><Relationship Id="rId195" Type="http://schemas.openxmlformats.org/officeDocument/2006/relationships/slide" Target="slides/slide33.xml"/><Relationship Id="rId190" Type="http://schemas.openxmlformats.org/officeDocument/2006/relationships/slide" Target="slides/slide28.xml"/><Relationship Id="rId204" Type="http://schemas.openxmlformats.org/officeDocument/2006/relationships/presProps" Target="pres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2.xml"/><Relationship Id="rId169" Type="http://schemas.openxmlformats.org/officeDocument/2006/relationships/slide" Target="slides/slide7.xml"/><Relationship Id="rId185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18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slide" Target="slides/slide13.xml"/><Relationship Id="rId196" Type="http://schemas.openxmlformats.org/officeDocument/2006/relationships/slide" Target="slides/slide34.xml"/><Relationship Id="rId200" Type="http://schemas.openxmlformats.org/officeDocument/2006/relationships/slide" Target="slides/slide38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slide" Target="slides/slide3.xml"/><Relationship Id="rId186" Type="http://schemas.openxmlformats.org/officeDocument/2006/relationships/slide" Target="slides/slide24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slide" Target="slides/slide14.xml"/><Relationship Id="rId197" Type="http://schemas.openxmlformats.org/officeDocument/2006/relationships/slide" Target="slides/slide35.xml"/><Relationship Id="rId201" Type="http://schemas.openxmlformats.org/officeDocument/2006/relationships/slide" Target="slides/slide39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slide" Target="slides/slide4.xml"/><Relationship Id="rId187" Type="http://schemas.openxmlformats.org/officeDocument/2006/relationships/slide" Target="slides/slide25.xml"/><Relationship Id="rId1" Type="http://schemas.openxmlformats.org/officeDocument/2006/relationships/customXml" Target="../customXml/item1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15.xml"/><Relationship Id="rId198" Type="http://schemas.openxmlformats.org/officeDocument/2006/relationships/slide" Target="slides/slide36.xml"/><Relationship Id="rId202" Type="http://schemas.openxmlformats.org/officeDocument/2006/relationships/notesMaster" Target="notesMasters/notesMaster1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5.xml"/><Relationship Id="rId188" Type="http://schemas.openxmlformats.org/officeDocument/2006/relationships/slide" Target="slides/slide26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A62082C-7A14-435A-AB29-2B3464ED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fld id="{7384DC24-36B0-43B7-8B61-74B1C4F83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1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823E9-30EF-48AE-A878-409B5E5E63C3}" type="slidenum">
              <a:rPr lang="en-US" altLang="en-US" smtClean="0">
                <a:cs typeface="Arial" charset="0"/>
              </a:rPr>
              <a:pPr eaLnBrk="1" hangingPunct="1"/>
              <a:t>10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A5AAA-3EA6-41BE-8E86-766378ABC9C6}" type="slidenum">
              <a:rPr lang="en-US" sz="1200">
                <a:cs typeface="Arial" charset="0"/>
              </a:rPr>
              <a:pPr eaLnBrk="1" hangingPunct="1"/>
              <a:t>14</a:t>
            </a:fld>
            <a:endParaRPr lang="en-US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A9DC3-D116-449A-9061-EA3EA590328E}" type="slidenum">
              <a:rPr lang="en-US" altLang="en-US" smtClean="0">
                <a:cs typeface="Arial" charset="0"/>
              </a:rPr>
              <a:pPr eaLnBrk="1" hangingPunct="1"/>
              <a:t>24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8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29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E334-588B-4864-AB33-0BCA648A6AAA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E74F-B6EB-4837-B993-95FDD1AED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2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4127-08F8-4CDF-A4A8-E2CFD76B71F1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A165-E9F3-49F8-B8C0-A85070F39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DDCE-F29C-4C47-8E49-BECB5276CFCE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B295-6F6E-4F52-B438-92887245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6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F14D-D1DF-4EA4-A5F0-23D1E633B612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609A-1CC6-4253-81FB-9358E54FA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4B3D-92A9-468E-88D5-421887761418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3E56-83EF-43FF-B23F-3AA3FB631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0D11-473C-46A9-BD9E-98C99BCB9639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879D-ED0B-426A-A56A-14D172E31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8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17A2-5A66-4745-A70A-CD7C026D354A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B456-EF63-4081-898C-9BC2109DC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2737-FB79-4661-B504-FF9E3BBF3DE7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835C-AAB2-4AF8-8990-C814A7CDE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087D-E873-420D-AAA1-683E5948C561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9426-24A4-4073-80F9-A7C356B4F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B84D-0282-408C-8E20-DE278010ED94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59D4-C491-488E-8D8E-E9B9268CC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359-837D-4CB6-ACBC-197AA1B858D6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1CB-FEA7-450B-A2B6-5A19E732F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27A3-B62F-45C5-B06B-D2818AC40DFF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8E9D-2F48-445B-A543-C87413D43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DC267C-0207-4AFF-8144-4BF6BFB88464}" type="datetime1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086D9C-F57F-4257-A5AC-EDC1855E6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4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9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7937" y="521776"/>
            <a:ext cx="8709062" cy="174905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5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Community Survey</a:t>
            </a:r>
            <a:r>
              <a:rPr lang="en-US" altLang="en-US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en-US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5200" b="1" i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 of Snowmass Village, CO</a:t>
            </a:r>
            <a:endParaRPr lang="en-US" altLang="en-US" sz="5200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66585"/>
            <a:ext cx="8737600" cy="323261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Presented by</a:t>
            </a:r>
          </a:p>
          <a:p>
            <a:pPr marL="0" indent="0" algn="r" eaLnBrk="1" hangingPunct="1">
              <a:buFontTx/>
              <a:buNone/>
            </a:pPr>
            <a:endParaRPr lang="en-US" altLang="en-US" sz="3600" i="1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 September 2017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34" y="3136884"/>
            <a:ext cx="4877353" cy="24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B5EAB8-0CC9-4DF4-A672-5BF872AC97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4" y="3742660"/>
            <a:ext cx="3259133" cy="14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Residents Have a Very Positive Perception of the Town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10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9D0A93-B5E7-49F0-9D98-9A899DAD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6" y="134886"/>
            <a:ext cx="8284280" cy="6150104"/>
          </a:xfrm>
          <a:prstGeom prst="rect">
            <a:avLst/>
          </a:prstGeom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277856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Nearly an 11-1 Ratio of Residents Who Are Satisfied vs. Dissatisfied with the Overall Quality of Services Provided by the Town (75% vs. 7%)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8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B282E9-E4C8-4779-9616-AFC2AB04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5" y="185826"/>
            <a:ext cx="8490856" cy="6329762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652452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Less Than 10% of Residents Are Dissatisfied with Any Functions That Were Rated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D77EAB-7C66-4260-8501-B4336F1D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54" y="180754"/>
            <a:ext cx="8194780" cy="6072310"/>
          </a:xfrm>
          <a:prstGeom prst="rect">
            <a:avLst/>
          </a:prstGeom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278374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44% of Residents Feel the Sense of Community in Snowmass Village Is Improving, Compared to Only 15% Feel It’s Getting Worse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752600"/>
            <a:ext cx="876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The Town Is Moving in the Right Direction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4000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14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01515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B240F3-105E-4E04-82D9-08D1776E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53" y="156462"/>
            <a:ext cx="8571243" cy="6354338"/>
          </a:xfrm>
          <a:prstGeom prst="rect">
            <a:avLst/>
          </a:prstGeom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52906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Satisfaction Ratings Have Increased or Stayed the Same in 5 of 6 Areas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8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4" y="160901"/>
            <a:ext cx="8575286" cy="6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52906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Satisfaction Ratings Have Increased in </a:t>
            </a: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6 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7 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Areas Since 2015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>
            <a:spLocks noChangeArrowheads="1"/>
          </p:cNvSpPr>
          <p:nvPr/>
        </p:nvSpPr>
        <p:spPr bwMode="auto">
          <a:xfrm rot="10800000">
            <a:off x="73844" y="335518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69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52906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Nearly All Residents Feel the Level of Police Presence Is Just Right in All Situations</a:t>
            </a:r>
            <a:endParaRPr lang="en-US" alt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7" y="169916"/>
            <a:ext cx="8549617" cy="63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0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5" y="156118"/>
            <a:ext cx="8573706" cy="635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52906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Satisfaction Ratings Have Increased in 3 of 6 Areas Since 2015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 rot="10800000">
            <a:off x="2605170" y="151523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7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52906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Satisfaction Ratings Have </a:t>
            </a: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Increased or Stayed the Same 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in 2 of 3 Areas Since </a:t>
            </a: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2015</a:t>
            </a:r>
            <a:endParaRPr lang="en-US" alt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220544"/>
            <a:ext cx="8463775" cy="627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rot="10800000">
            <a:off x="118448" y="345554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6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5507" r="3838" b="9653"/>
          <a:stretch>
            <a:fillRect/>
          </a:stretch>
        </p:blipFill>
        <p:spPr bwMode="auto">
          <a:xfrm>
            <a:off x="1371600" y="1719468"/>
            <a:ext cx="6400800" cy="435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50863" y="5776332"/>
            <a:ext cx="8077200" cy="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More than 2,150,000 Persons Surveyed Since 2006 </a:t>
            </a:r>
          </a:p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for more than 900 cities in 49 States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50863" y="97402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 National Leader in Market Research 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for Local Governmental Organizations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…helping Town and county governments gather and use survey data to enhance organizational performance for more than 30 years</a:t>
            </a:r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</a:t>
            </a:fld>
            <a:endParaRPr lang="en-US" altLang="en-US" sz="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4843" y="211881"/>
            <a:ext cx="8077200" cy="5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ETC Institute</a:t>
            </a:r>
          </a:p>
        </p:txBody>
      </p:sp>
    </p:spTree>
    <p:extLst>
      <p:ext uri="{BB962C8B-B14F-4D97-AF65-F5344CB8AC3E}">
        <p14:creationId xmlns:p14="http://schemas.microsoft.com/office/powerpoint/2010/main" val="35071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" y="123325"/>
            <a:ext cx="8619893" cy="639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52906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Satisfaction Ratings Have </a:t>
            </a: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Increased or Stayed the Same 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4 of 7 Areas 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Since 2015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9" y="140099"/>
            <a:ext cx="8229598" cy="610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272589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In 2017, 53% of Residents Feel They’re Extremely Informed or Informed on Current Town Issues, Compared to Only 36% in 2015 </a:t>
            </a:r>
            <a:endParaRPr lang="en-US" alt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14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6" y="204206"/>
            <a:ext cx="8459996" cy="62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52906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Satisfaction Ratings Have </a:t>
            </a: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Increased in All 4 Areas 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Since </a:t>
            </a: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2015</a:t>
            </a:r>
            <a:endParaRPr lang="en-US" alt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>
            <a:spLocks noChangeArrowheads="1"/>
          </p:cNvSpPr>
          <p:nvPr/>
        </p:nvSpPr>
        <p:spPr bwMode="auto">
          <a:xfrm rot="10800000">
            <a:off x="709463" y="377893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56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5" y="129468"/>
            <a:ext cx="8285353" cy="61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EEF88AE1-31C8-480F-98B9-24F576CDD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8374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In 2017 85% of Residents Feel the Sense of Community in Snowmass Village Is Improving or Staying the Same, Compared to Only 54% in 2015, and 48% in 2013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519287C1-FC35-4A56-9AB2-32F1D9348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11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4436" y="1524000"/>
            <a:ext cx="832425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#3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Satisfaction Levels in </a:t>
            </a:r>
            <a:r>
              <a:rPr lang="en-US" sz="40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Snowmass Village </a:t>
            </a: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Are Significantly Higher </a:t>
            </a: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</a:t>
            </a:r>
            <a:r>
              <a:rPr lang="en-US" sz="40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han Other Communities</a:t>
            </a:r>
            <a:endParaRPr lang="en-US" sz="4000" b="1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24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4" y="100266"/>
            <a:ext cx="8296506" cy="62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285269" y="32856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 rot="10800000">
            <a:off x="2259597" y="250762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 rot="10800000">
            <a:off x="2015309" y="172879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841732" y="406503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754614" y="484702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6300439"/>
            <a:ext cx="9144000" cy="5568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Snowmass Rates 27% Above </a:t>
            </a:r>
            <a:r>
              <a:rPr lang="en-US" sz="1600" b="1" dirty="0">
                <a:solidFill>
                  <a:srgbClr val="FFFFFF"/>
                </a:solidFill>
              </a:rPr>
              <a:t>the </a:t>
            </a:r>
            <a:r>
              <a:rPr lang="en-US" sz="1600" b="1" dirty="0" smtClean="0">
                <a:solidFill>
                  <a:srgbClr val="FFFFFF"/>
                </a:solidFill>
              </a:rPr>
              <a:t>U.S. Average in the Overall Quality of Town Services, and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19% Above the U.S. Average in the Overall Value Received for Tax Dollars and Fees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9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3" y="106387"/>
            <a:ext cx="8508379" cy="639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1322335" y="341943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 rot="10800000">
            <a:off x="1636169" y="180684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691319" y="423370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6523880"/>
            <a:ext cx="9144000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Snowmass Rates Significantly Higher Than Other Communities in All 5 Areas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>
            <a:spLocks noChangeArrowheads="1"/>
          </p:cNvSpPr>
          <p:nvPr/>
        </p:nvSpPr>
        <p:spPr bwMode="auto">
          <a:xfrm rot="10800000">
            <a:off x="158890" y="262398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2891934" y="504403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8605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9" y="145123"/>
            <a:ext cx="8480220" cy="63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865135" y="341943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 rot="10800000">
            <a:off x="1792286" y="207447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330870" y="475781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6523880"/>
            <a:ext cx="9144000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Snowmass Rates Significantly Higher Than Other Communities in All 3 Areas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4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" y="167269"/>
            <a:ext cx="8448889" cy="633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1143915" y="292878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 rot="10800000">
            <a:off x="944794" y="192951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230509" y="490278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6523880"/>
            <a:ext cx="9144000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Snowmass Rates Significantly Higher Than Other Communities in All 4 Areas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 rot="10800000">
            <a:off x="816813" y="393982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607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5779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 Priorities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29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Agenda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57200" y="1852959"/>
            <a:ext cx="8129239" cy="36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Purpose and Methodology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Bottom Line Upfront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Major Findings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00" b="1" dirty="0">
                <a:latin typeface="+mn-lt"/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Summary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Questions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951387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5" y="132531"/>
            <a:ext cx="8264446" cy="61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277856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Most Important Strategic Goals Are: 1) Working Regionally with Local Partners to Solve Significant Issues and 2) Maintaining &amp; Increasing Public Safety by Increasing Connectivity</a:t>
            </a:r>
            <a:endParaRPr lang="en-US" alt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11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5779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Other Findings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31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386296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3" y="170316"/>
            <a:ext cx="8519529" cy="63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32</a:t>
            </a:fld>
            <a:endParaRPr lang="en-US" altLang="en-US" sz="800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8333182" y="6456166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32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844571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33</a:t>
            </a:fld>
            <a:endParaRPr lang="en-US" altLang="en-US" sz="800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8333182" y="6456166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33</a:t>
            </a:fld>
            <a:endParaRPr lang="en-US" altLang="en-US" sz="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" y="206781"/>
            <a:ext cx="8586439" cy="638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20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34</a:t>
            </a:fld>
            <a:endParaRPr lang="en-US" altLang="en-US" sz="800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8333182" y="6456166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34</a:t>
            </a:fld>
            <a:endParaRPr lang="en-US" altLang="en-US" sz="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" y="245326"/>
            <a:ext cx="8639194" cy="636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20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35</a:t>
            </a:fld>
            <a:endParaRPr lang="en-US" altLang="en-US" sz="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216484"/>
            <a:ext cx="8586438" cy="63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06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36</a:t>
            </a:fld>
            <a:endParaRPr lang="en-US" altLang="en-US" sz="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7" y="211873"/>
            <a:ext cx="8640827" cy="640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6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37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37</a:t>
            </a:fld>
            <a:endParaRPr lang="en-US" altLang="en-US" sz="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7" y="225918"/>
            <a:ext cx="8552987" cy="63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49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38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33455"/>
            <a:ext cx="7772400" cy="94785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195014" y="916987"/>
            <a:ext cx="8703660" cy="584065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Residents Have a Very Positive Perception of the Town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96% of residents feel safe in Snowmass Village</a:t>
            </a:r>
            <a:endParaRPr lang="en-US" dirty="0"/>
          </a:p>
          <a:p>
            <a:pPr marL="274637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en-US" sz="200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89% of residents are “very satisfied” or “satisfied” with the overall quality of life in the Town</a:t>
            </a:r>
            <a:endParaRPr lang="en-US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The Town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ratings have increased </a:t>
            </a:r>
            <a:r>
              <a:rPr lang="en-US" sz="2100" dirty="0" smtClean="0"/>
              <a:t>in most areas </a:t>
            </a:r>
            <a:r>
              <a:rPr lang="en-US" sz="2100" dirty="0" smtClean="0"/>
              <a:t>since 2015, especially regarding police services, communication efforts, and feeling of a sense of community in Snowmass</a:t>
            </a:r>
            <a:endParaRPr lang="en-US" sz="2100" dirty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Satisfaction with Town Services Is </a:t>
            </a:r>
            <a:r>
              <a:rPr lang="en-US" sz="2400" b="1" u="sng" dirty="0"/>
              <a:t>Much Higher</a:t>
            </a:r>
            <a:r>
              <a:rPr lang="en-US" sz="2400" b="1" dirty="0"/>
              <a:t> in </a:t>
            </a:r>
            <a:r>
              <a:rPr lang="en-US" sz="2400" b="1" dirty="0" smtClean="0"/>
              <a:t>Snowmass Village </a:t>
            </a:r>
            <a:r>
              <a:rPr lang="en-US" sz="2400" b="1" dirty="0"/>
              <a:t>Than Other Communities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b="1" u="sng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smtClean="0"/>
              <a:t>Snowmass rated significantly higher than other communities </a:t>
            </a:r>
            <a:r>
              <a:rPr lang="en-US" sz="2100" dirty="0"/>
              <a:t>in all </a:t>
            </a:r>
            <a:r>
              <a:rPr lang="en-US" sz="2100" dirty="0" smtClean="0"/>
              <a:t>17</a:t>
            </a:r>
            <a:r>
              <a:rPr lang="en-US" sz="2100" dirty="0" smtClean="0"/>
              <a:t> </a:t>
            </a:r>
            <a:r>
              <a:rPr lang="en-US" sz="2100" dirty="0"/>
              <a:t>areas that were compared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smtClean="0"/>
              <a:t>Snowmass rated 27% above the U.S. Average in the </a:t>
            </a:r>
            <a:r>
              <a:rPr lang="en-US" sz="2100" dirty="0"/>
              <a:t>Overall Quality of Town </a:t>
            </a:r>
            <a:r>
              <a:rPr lang="en-US" sz="2100" dirty="0" smtClean="0"/>
              <a:t>Services</a:t>
            </a:r>
            <a:endParaRPr lang="en-US" sz="21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Most Important Town Council Strategic Goals:</a:t>
            </a:r>
            <a:endParaRPr lang="en-US" sz="2400" b="1" dirty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smtClean="0"/>
              <a:t>Working regionally with local partners to solve significant issues</a:t>
            </a:r>
          </a:p>
          <a:p>
            <a:pPr marL="366713" lvl="1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smtClean="0"/>
              <a:t>Maintaining &amp; increasing public safety by increasing connectivity</a:t>
            </a:r>
            <a:endParaRPr lang="en-US" sz="21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0922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dirty="0">
                <a:latin typeface="+mn-lt"/>
              </a:rPr>
              <a:t>Questions?</a:t>
            </a:r>
          </a:p>
          <a:p>
            <a:pPr algn="ctr" eaLnBrk="1" hangingPunct="1"/>
            <a:endParaRPr lang="en-US" altLang="en-US" sz="6600" dirty="0">
              <a:solidFill>
                <a:srgbClr val="333399"/>
              </a:solidFill>
            </a:endParaRPr>
          </a:p>
          <a:p>
            <a:pPr algn="ctr" eaLnBrk="1" hangingPunct="1"/>
            <a:r>
              <a:rPr lang="en-US" altLang="en-US" sz="4000" dirty="0">
                <a:latin typeface="+mn-lt"/>
              </a:rPr>
              <a:t>THANK YOU!!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39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407988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4898" y="1147854"/>
            <a:ext cx="8056589" cy="52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u="sng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objectively assess citizen satisfaction with the delivery of Town services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compare the Town’s performance with residents in other communities regionally and nationally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measure trends from previous surveys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help determine  priorities for the community</a:t>
            </a:r>
          </a:p>
          <a:p>
            <a:pPr marL="0" indent="0" eaLnBrk="1" hangingPunct="1">
              <a:buClr>
                <a:schemeClr val="accent3"/>
              </a:buClr>
            </a:pPr>
            <a:endParaRPr lang="en-US" altLang="en-US" sz="2800" b="1" dirty="0"/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lvl="1" eaLnBrk="1" hangingPunct="1">
              <a:buClr>
                <a:schemeClr val="accent3"/>
              </a:buClr>
              <a:buFontTx/>
              <a:buChar char="–"/>
            </a:pP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61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5</a:t>
            </a:fld>
            <a:endParaRPr lang="en-US" altLang="en-US" sz="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-18617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Methodology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84" y="910832"/>
            <a:ext cx="8562110" cy="578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Survey Description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survey took </a:t>
            </a:r>
            <a:r>
              <a:rPr lang="en-US" altLang="en-US" sz="2200" dirty="0" smtClean="0">
                <a:latin typeface="Constantia" panose="02030602050306030303" pitchFamily="18" charset="0"/>
              </a:rPr>
              <a:t>approximately 15-20 </a:t>
            </a:r>
            <a:r>
              <a:rPr lang="en-US" altLang="en-US" sz="2200" dirty="0">
                <a:latin typeface="Constantia" panose="02030602050306030303" pitchFamily="18" charset="0"/>
              </a:rPr>
              <a:t>minutes to complete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included some of the</a:t>
            </a:r>
            <a:r>
              <a:rPr lang="en-US" altLang="en-US" sz="2200" dirty="0">
                <a:latin typeface="Constantia" panose="02030602050306030303" pitchFamily="18" charset="0"/>
              </a:rPr>
              <a:t> same questions from previous surveys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Method of Administration 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online to year-round Snowmass Village residents, part-time Snowmass Village residents, guests, and Roaring Fork Valley residents (outside of Snowmass)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cross-tabs show the results for each of the 4 groups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Constantia" panose="02030602050306030303" pitchFamily="18" charset="0"/>
              </a:rPr>
              <a:t>Sample size:</a:t>
            </a:r>
            <a:endParaRPr lang="en-US" altLang="en-US" sz="2800" b="1" dirty="0">
              <a:latin typeface="Constantia" panose="02030602050306030303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goal number of surveys: 600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goal far exceeded: 891 completed surveys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accent3"/>
              </a:buClr>
            </a:pPr>
            <a:endParaRPr lang="en-US" altLang="en-US" sz="4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Confidence level:  </a:t>
            </a:r>
            <a:r>
              <a:rPr lang="en-US" altLang="en-US" sz="2400" dirty="0">
                <a:latin typeface="+mn-lt"/>
              </a:rPr>
              <a:t>95% 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Margin of error:  </a:t>
            </a:r>
            <a:r>
              <a:rPr lang="en-US" altLang="en-US" sz="2400" dirty="0">
                <a:latin typeface="+mn-lt"/>
              </a:rPr>
              <a:t>+/- 3.3% overall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76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7B6F8D-B278-4263-9230-5B0262600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6" y="139565"/>
            <a:ext cx="5380804" cy="6560288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50" y="4998852"/>
            <a:ext cx="3444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latin typeface="+mn-lt"/>
              </a:rPr>
              <a:t>Town of Snowmass 2017 Community Survey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677" y="1119919"/>
            <a:ext cx="3294210" cy="10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63500" rIns="63500" bIns="63500"/>
          <a:lstStyle/>
          <a:p>
            <a:pPr algn="ctr"/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Location of Survey </a:t>
            </a:r>
          </a:p>
          <a:p>
            <a:pPr algn="ctr"/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Respondents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53" y="5771270"/>
            <a:ext cx="60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6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29009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F36ECC-4B7B-4677-AE38-4AB8AF8D1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4" y="173601"/>
            <a:ext cx="7688696" cy="6479474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20544" y="5771270"/>
            <a:ext cx="3444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latin typeface="+mn-lt"/>
              </a:rPr>
              <a:t>Town of Snowmass 2017 Community Survey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7353" y="173601"/>
            <a:ext cx="3294210" cy="10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63500" rIns="63500" bIns="63500"/>
          <a:lstStyle/>
          <a:p>
            <a:pPr algn="ctr"/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Location of Survey </a:t>
            </a:r>
          </a:p>
          <a:p>
            <a:pPr algn="ctr"/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Respondents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5" y="4474836"/>
            <a:ext cx="60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7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64440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E85944-0F7E-4A16-B21E-C0F893D11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83" y="279356"/>
            <a:ext cx="8410481" cy="62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9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44606"/>
            <a:ext cx="7772400" cy="94785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Bottom Line Up Front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195014" y="916987"/>
            <a:ext cx="8703660" cy="584065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Residents Have a Very Positive Perception of the Town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96% of residents feel safe in Snowmass Village</a:t>
            </a:r>
            <a:endParaRPr lang="en-US" dirty="0"/>
          </a:p>
          <a:p>
            <a:pPr marL="274637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en-US" sz="200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89% of residents are “very satisfied” or “satisfied” with the overall quality of life in the Town</a:t>
            </a:r>
            <a:endParaRPr lang="en-US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The Town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ratings have increased </a:t>
            </a:r>
            <a:r>
              <a:rPr lang="en-US" sz="2100" dirty="0" smtClean="0"/>
              <a:t>in most areas </a:t>
            </a:r>
            <a:r>
              <a:rPr lang="en-US" sz="2100" dirty="0" smtClean="0"/>
              <a:t>since 2015, especially regarding police services, communication efforts, and feeling of a sense of community in Snowmass</a:t>
            </a:r>
            <a:endParaRPr lang="en-US" sz="2100" dirty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Satisfaction with Town Services Is </a:t>
            </a:r>
            <a:r>
              <a:rPr lang="en-US" sz="2400" b="1" u="sng" dirty="0"/>
              <a:t>Much Higher</a:t>
            </a:r>
            <a:r>
              <a:rPr lang="en-US" sz="2400" b="1" dirty="0"/>
              <a:t> in </a:t>
            </a:r>
            <a:r>
              <a:rPr lang="en-US" sz="2400" b="1" dirty="0" smtClean="0"/>
              <a:t>Snowmass Village </a:t>
            </a:r>
            <a:r>
              <a:rPr lang="en-US" sz="2400" b="1" dirty="0"/>
              <a:t>Than Other Communities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b="1" u="sng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smtClean="0"/>
              <a:t>Snowmass rated significantly higher than other communities </a:t>
            </a:r>
            <a:r>
              <a:rPr lang="en-US" sz="2100" dirty="0"/>
              <a:t>in all </a:t>
            </a:r>
            <a:r>
              <a:rPr lang="en-US" sz="2100" dirty="0" smtClean="0"/>
              <a:t>17</a:t>
            </a:r>
            <a:r>
              <a:rPr lang="en-US" sz="2100" dirty="0" smtClean="0"/>
              <a:t> </a:t>
            </a:r>
            <a:r>
              <a:rPr lang="en-US" sz="2100" dirty="0"/>
              <a:t>areas that were compared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smtClean="0"/>
              <a:t>Snowmass rated 27% above the U.S. Average in the </a:t>
            </a:r>
            <a:r>
              <a:rPr lang="en-US" sz="2100" dirty="0"/>
              <a:t>Overall Quality of Town </a:t>
            </a:r>
            <a:r>
              <a:rPr lang="en-US" sz="2100" dirty="0" smtClean="0"/>
              <a:t>Services</a:t>
            </a:r>
            <a:endParaRPr lang="en-US" sz="21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Most Important Town Council Strategic Goals:</a:t>
            </a:r>
            <a:endParaRPr lang="en-US" sz="2400" b="1" dirty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smtClean="0"/>
              <a:t>Working regionally with local partners to solve significant issues</a:t>
            </a:r>
          </a:p>
          <a:p>
            <a:pPr marL="366713" lvl="1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smtClean="0"/>
              <a:t>Maintaining &amp; increasing public safety by increasing connectivity</a:t>
            </a:r>
            <a:endParaRPr lang="en-US" sz="21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47103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634107E-3EC5-4961-8095-CB39CFFFEDD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00CF279-A9A1-4F7D-A9C4-19959CD1F8E3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E7581659-92D6-47A9-913B-ADFA7EEC8F60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D818BCBA-5913-4926-9CF9-D43C9D2D36B4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32D99F89-F322-46A7-BCB8-399AAB9CC502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8D73FB15-952B-4343-AD78-A4E2491041C1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F6100BAD-24AC-4E12-8196-514E4BB37130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C8B8B746-3D36-4585-BA4D-E2FA10F239D2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D4470571-B306-47C4-A4CD-0C6F8B7D2FD0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06CE6589-7349-4DFC-AC89-20437182E2A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B7F93868-8596-4E9F-94EB-B093EB578F6D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25437D5B-4CEB-4E9D-AAA2-965692D0C9B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8C66046-E14E-4230-8256-5211FCAFB770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A8E0223C-C93F-4F74-A3EE-A0D9CD7B6606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9ADBE190-D629-4D18-BF7F-9E3AAF0DC97F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2320582-1D59-499F-A4FB-212C664CAF80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103590B1-9A8B-49EE-9A2F-B968C093963E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76C8D74-99D2-482A-B18E-2E87F37C8FE1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4E26720-FE52-419F-94DF-78188600512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28D4E717-B4CE-4AB6-8FBD-46B20E1035C2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D06968E4-D91B-47B7-9E2F-886E3EB5CB5E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C271D7F2-74B0-4311-9390-681BD1E20AA7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7F2C3E11-AFF5-463F-9053-7D8CB575FC7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300E98D-DDD1-4EAC-B3EE-20BFEB3D2CC7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332884A5-BF15-4635-A78E-130D280B4023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520978BF-25CE-4151-AE2B-0E18BF823E09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B5DEE38F-03DB-467F-9C49-96AFA3DBCD75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0426BB8F-4ED2-4338-8078-0C81FFBF5F37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376606A5-D237-4BBA-94EE-D251A321CDFF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B4D91E95-CD02-4A12-AB01-AD6DAD16F365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C50AC07-7E2E-4FE9-8041-F123C2B40AB7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BE5CF01-D25B-4254-B67F-33F5959544DB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64A91084-03C2-4499-9EDF-56C7374B8CE5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3868156C-A274-4DE0-8772-0B17CB70036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54A2E2E-14CB-469A-B4E7-54DD1F815FA1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DEB31244-2B24-474F-8EB5-5ACB932B757B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F40AC5B2-D71C-43F8-A04B-DF7BC6994BAC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1F860B3B-91C4-4653-8692-E19E1634A279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EF4038B3-F672-455C-A70A-50F38BDE63D5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5E9A6C01-B819-43B2-A684-B96A78BB81F3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0BF82EC8-A2C6-4D8D-9D0D-F51DE5E6E2F3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DFE67C44-E4A3-42CD-8084-80425EE6C15E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1FA179A9-1A10-4070-BC78-54C260BB645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50B68930-6941-4418-8B3D-7E1AEA19F2C6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78E47284-64D6-494C-AD5F-9A1C8B4BB7EE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3A6BFE4-9683-440D-9149-DDFA1EC8C49F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AC66B979-2F4A-4FB8-9D24-200BD6BD2304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3EA0A9A6-99BD-48BF-98FA-35F221D5B8B8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50657CB-D3E2-407A-B9CE-4B18541FEA3F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BC14F6E3-9AE5-4689-92DB-78B2F9F7BCC1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5648F466-1EAE-4395-9EBA-194B65B5FC93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A63C3212-286B-4D31-93A1-C95B2DDAAD73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EAF345AA-0037-43A8-8CF6-D765E8698CE6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4E23DA11-545B-4DFD-9390-CCCE946F96BD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CCB70BD2-8197-426E-944C-78EE99B679DD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40859772-FFD7-43A1-8A96-F7A095E2027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B6FAB3C-35E4-4990-ABED-A8192DA24F5C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21348FEE-8FE6-492A-9C8F-3744AD819373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511341FC-D480-46AE-8EA7-2A0460EA456A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D5C876E2-91A3-4798-A2C5-2601166026F9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C51A5036-7984-4C01-A132-ACC17B848709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301622CC-F820-4F01-9215-18525B4C87A2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871E3D87-3F75-4BD2-BF71-0A68FAF93494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790934FE-4464-466C-A135-09449C5B167C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CB4C4B4D-40E7-493F-9E1A-6FEF1DB2C0CE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6AB80E8B-AC9F-4AC4-B8DD-8D168C9C2DBC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6DF26685-8872-4900-9ABB-1E0F0124824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E779983-BFD2-4736-8037-EA4952E2F8D5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6497C401-D773-4EB9-B98B-6036B906B944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210D1609-F6A0-4C5B-9A19-FE3B1D3F657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9B7A99E-64FC-4660-8007-76B6542900F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99BB36B-F181-45EE-8D5C-A6951779B7D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6ED7F0A-F535-4A1B-AFF9-B195B4845F1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2C853D2-6554-4EAA-AB43-B2536B5B187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8F24747-BAD5-46EC-96B2-48C207ADC2A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77C8AAA-45D0-41BF-BDCF-986ACBD8A84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EED33B0-C7E0-453B-825C-48CB6E68F70B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E4B091F-93F0-4850-8DC2-C45D1BBF5BE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7A5CA10-2E28-4D23-8BC9-B306A389C268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5ED4841-B6DD-4A74-A4AD-85915C24C6A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FA43B978-C3FC-41C4-A002-A19B2F491CF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C2ECCA2-3A17-482D-809A-17EC2C5CBA6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1A4990F-FFB8-413B-A207-EBF5EDCE464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F2875060-8285-4443-A84B-5911DBD806F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ED12F51-121F-4A31-AD37-6E0B515902D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10BA320-6631-4DD7-BFF9-516E8F4D96F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191F0BA-42CE-499B-BB39-4BAA365F99B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5CE726DA-8FA8-4D73-A4E6-AE4A6801317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88B37C9-BA9C-417A-8094-1B3B05BE744E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BF22B93E-9A02-4DE9-9AF2-7D592A819FD2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82378CC-3D21-4EC9-8892-83EA4C120671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DBE97E3-8C59-490C-94FE-B42AFDC0BBC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45BD45E1-7094-4150-9CBA-3F5A340A635B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859EC07-2E4D-4144-99A8-03FA4D424FC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95F2283B-2BBC-4EAA-96E3-CBEEF9C4329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CADB62D-C635-4B70-BD5B-FE59098E890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D118151-BB5B-43DA-8EF6-5092C6EEBAB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CD2B398-2ED5-415E-81C6-E55F3867E01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E6A1C2BA-0CF0-4FC9-B5F2-E054E4FECD6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DCF7819-43A2-45B3-B9C0-25C81AB24BA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17DD914-B899-4BEA-9512-4D8E592F8379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9C9063B-6787-4560-BF71-860F09C73A84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4FE7DE4-4FBA-499D-AE4E-E56582F67145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BE25178-8359-4931-9C87-51D132F6B65E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3C36F011-BE32-4FE3-939C-62747FBB86C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8534D88-05DB-427C-AAAF-02F12B0CC76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A1FB0C8-CC84-4B09-BB9B-34267280865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37C1482A-81AC-49DF-9913-0844C4602706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95494D5-AB9F-44AC-B8AF-1347C0051AAE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08BBCE3-9148-4E7C-9CF5-291DE2D5F7B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4C3A45E-B4B4-479E-9546-C301CFD51BF5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682B3BB-95B3-4DD6-8087-FD26260C329B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C64CDB6-4F52-4295-A079-B577F98F450A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C92DCC4-7A2A-495A-B661-362511E4DE8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08C71003-7191-488A-9A2E-6257A45C14B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BD883D3-BCCD-44CE-B82D-00B8025C942D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E855AEAC-8D83-4ED2-A322-BEEE122A470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4402F19-A38A-4413-8892-DAE7BC2A109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70A1C81B-7D65-420A-8A05-7E43857C6301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B300619-9BF4-4CFE-ADAD-C269D8C83686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A445A6F4-82D9-46C9-8C6C-CD90BB44CB8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A48F14F2-99E2-4B5F-8DD2-9F73603CB84E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D79E4A40-BF4B-430C-986F-A11B9691271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75F6F7D-752C-49AE-9621-8663590576F0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5D9E100-B06A-46FD-B0AF-457E16A40A6B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DA250C4D-8351-44AC-AAC2-448DF941E105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071D45B2-2D53-4C98-B287-029720424D4C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878FE3D8-959C-4859-8152-8172C02E7BC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8D2A71A-8EC3-4014-8F04-F10E22BD9883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7417B51-FC5D-45BC-9E0A-734ECA5233F2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AEF20B3-2B0B-450B-980F-A7816B161A11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CD8DF87A-4397-4620-BB2E-88B3869C102C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F1A58C43-F620-4933-9C94-3A377386D534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84122F05-0409-4CF4-A61F-DA49B376D75A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4074843F-EEFE-419A-9189-80489C6C2966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0433F6C3-86B8-428E-90E6-441F4F1DA096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11C3C616-9DF7-47CB-AA69-B64DB36EEFB1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97FED67F-F3E4-4A7F-9FDC-454318EC0701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52F6FB01-BEED-479F-B4D7-D14A0547399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A78F1C5-5FA7-4091-A5E9-8E703703ABDA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059447C8-59EC-4064-A3EE-03E9E3716F7B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E4E9E80-E3FC-43FD-887B-151CD37692E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5D81D158-2A40-4240-BECD-46A64BA61031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E03DE655-060F-407D-B513-BDFFF4D1664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D23CE115-A0F9-492E-A2E4-C5D959776B7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9A139708-44AE-4789-883F-514DC1F3446E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5F24A9D0-0F31-4443-B54D-2580E869101D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0025DC32-AE86-49EC-B27B-AA0293D62602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7E78479B-0010-462C-881A-6713FA93BEB8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D37D2229-5D9B-4A39-824A-C755EC61237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70AF31B-C160-4559-88F4-FA77D48D6A26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83AE6587-4393-4D45-B2CF-9F6E8E1409A3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BED93619-1158-4320-8249-A5169A5054B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03BFBE70-5956-4811-8442-09F71768B5C2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8FF0BCA8-6649-4D32-A2E3-09A9A38F7587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6D1BA889-A905-4C54-A350-4D09EA78CE50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41B4702-74F4-453E-9CEA-E8AC93B7C595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7E9F787B-FE80-4DED-A7D8-F9A1A24B2058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CD7F37C9-6120-457F-9110-1CCF91896681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4B8BFD70-C9D8-4884-842D-C0BBC07CFDF3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1F09C48C-C225-4CA8-9712-00C161F9F07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7624</TotalTime>
  <Words>889</Words>
  <Application>Microsoft Office PowerPoint</Application>
  <PresentationFormat>On-screen Show (4:3)</PresentationFormat>
  <Paragraphs>178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2017 Community Survey Town of Snowmass Village, 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King County  Community Survey Findings</dc:title>
  <dc:creator>User</dc:creator>
  <cp:lastModifiedBy>Grace Wepler</cp:lastModifiedBy>
  <cp:revision>973</cp:revision>
  <cp:lastPrinted>2017-06-26T20:30:55Z</cp:lastPrinted>
  <dcterms:created xsi:type="dcterms:W3CDTF">2010-05-26T14:18:10Z</dcterms:created>
  <dcterms:modified xsi:type="dcterms:W3CDTF">2017-09-05T06:41:42Z</dcterms:modified>
</cp:coreProperties>
</file>